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9"/>
  </p:notesMasterIdLst>
  <p:sldIdLst>
    <p:sldId id="301" r:id="rId2"/>
    <p:sldId id="326" r:id="rId3"/>
    <p:sldId id="332" r:id="rId4"/>
    <p:sldId id="331" r:id="rId5"/>
    <p:sldId id="334" r:id="rId6"/>
    <p:sldId id="338" r:id="rId7"/>
    <p:sldId id="329" r:id="rId8"/>
    <p:sldId id="337" r:id="rId9"/>
    <p:sldId id="327" r:id="rId10"/>
    <p:sldId id="333" r:id="rId11"/>
    <p:sldId id="339" r:id="rId12"/>
    <p:sldId id="335" r:id="rId13"/>
    <p:sldId id="328" r:id="rId14"/>
    <p:sldId id="340" r:id="rId15"/>
    <p:sldId id="330" r:id="rId16"/>
    <p:sldId id="336" r:id="rId17"/>
    <p:sldId id="286" r:id="rId18"/>
  </p:sldIdLst>
  <p:sldSz cx="9144000" cy="6858000" type="screen4x3"/>
  <p:notesSz cx="6858000" cy="9144000"/>
  <p:defaultTextStyle>
    <a:defPPr>
      <a:defRPr lang="en-GB"/>
    </a:defPPr>
    <a:lvl1pPr algn="l" defTabSz="449263" rtl="0" fontAlgn="base">
      <a:lnSpc>
        <a:spcPct val="87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1pPr>
    <a:lvl2pPr marL="457200" algn="l" defTabSz="449263" rtl="0" fontAlgn="base">
      <a:lnSpc>
        <a:spcPct val="87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2pPr>
    <a:lvl3pPr marL="914400" algn="l" defTabSz="449263" rtl="0" fontAlgn="base">
      <a:lnSpc>
        <a:spcPct val="87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3pPr>
    <a:lvl4pPr marL="1371600" algn="l" defTabSz="449263" rtl="0" fontAlgn="base">
      <a:lnSpc>
        <a:spcPct val="87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4pPr>
    <a:lvl5pPr marL="1828800" algn="l" defTabSz="449263" rtl="0" fontAlgn="base">
      <a:lnSpc>
        <a:spcPct val="87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69" autoAdjust="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1331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1B28E-3D7B-4014-BE41-8A6DBDB59C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C2341-57EE-45EE-9650-E0477C716A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7813" y="1604963"/>
            <a:ext cx="2055812" cy="452278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8213" cy="452278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7190E-F04B-436E-A109-E1948E7348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676400"/>
            <a:ext cx="7769225" cy="18256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9A5F6-3477-42BF-B20A-DB91548785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09F83-3A16-458B-A333-C10E828097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81822-B8AD-4634-BE39-ACB5104D44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76FE9-E528-4BD0-814B-DC2F06EFFF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96A82-D523-4C31-A868-8C58395DC9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F19A5-ACFB-4197-ADCB-6FE19F8193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F78DA-DCAA-409B-99B6-295277A450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47143-CB68-44B6-B3E1-4EF6A8AAC1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0969C-B093-4A15-B5BE-E8DB4B7D3E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676400"/>
            <a:ext cx="7769225" cy="182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0425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2425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0425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defRPr>
            </a:lvl1pPr>
          </a:lstStyle>
          <a:p>
            <a:pPr>
              <a:defRPr/>
            </a:pPr>
            <a:fld id="{81E55159-DBCE-4162-BE9A-9E18A26B48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522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slow">
    <p:fade/>
  </p:transition>
  <p:txStyles>
    <p:titleStyle>
      <a:lvl1pPr algn="ctr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charset="0"/>
          <a:cs typeface="Lucida Sans Unicode" charset="0"/>
        </a:defRPr>
      </a:lvl2pPr>
      <a:lvl3pPr algn="ctr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charset="0"/>
          <a:cs typeface="Lucida Sans Unicode" charset="0"/>
        </a:defRPr>
      </a:lvl3pPr>
      <a:lvl4pPr algn="ctr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charset="0"/>
          <a:cs typeface="Lucida Sans Unicode" charset="0"/>
        </a:defRPr>
      </a:lvl4pPr>
      <a:lvl5pPr algn="ctr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charset="0"/>
          <a:cs typeface="Lucida Sans Unicode" charset="0"/>
        </a:defRPr>
      </a:lvl5pPr>
      <a:lvl6pPr marL="457200" algn="ctr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charset="0"/>
          <a:cs typeface="Lucida Sans Unicode" charset="0"/>
        </a:defRPr>
      </a:lvl6pPr>
      <a:lvl7pPr marL="914400" algn="ctr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charset="0"/>
          <a:cs typeface="Lucida Sans Unicode" charset="0"/>
        </a:defRPr>
      </a:lvl7pPr>
      <a:lvl8pPr marL="1371600" algn="ctr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charset="0"/>
          <a:cs typeface="Lucida Sans Unicode" charset="0"/>
        </a:defRPr>
      </a:lvl8pPr>
      <a:lvl9pPr marL="1828800" algn="ctr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Lucida Sans Unicode" charset="0"/>
          <a:cs typeface="Lucida Sans Unicode" charset="0"/>
        </a:defRPr>
      </a:lvl9pPr>
    </p:titleStyle>
    <p:bodyStyle>
      <a:lvl1pPr marL="339725" indent="-339725" algn="l" defTabSz="449263" rtl="0" eaLnBrk="0" fontAlgn="base" hangingPunct="0">
        <a:lnSpc>
          <a:spcPct val="102000"/>
        </a:lnSpc>
        <a:spcBef>
          <a:spcPts val="8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39775" indent="-282575" algn="l" defTabSz="449263" rtl="0" eaLnBrk="0" fontAlgn="base" hangingPunct="0">
        <a:lnSpc>
          <a:spcPct val="102000"/>
        </a:lnSpc>
        <a:spcBef>
          <a:spcPts val="7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8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2000"/>
        </a:lnSpc>
        <a:spcBef>
          <a:spcPts val="6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"/>
        <a:defRPr sz="2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2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2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02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02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02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02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179389" y="188913"/>
          <a:ext cx="2664419" cy="2595135"/>
        </p:xfrm>
        <a:graphic>
          <a:graphicData uri="http://schemas.openxmlformats.org/presentationml/2006/ole">
            <p:oleObj spid="_x0000_s1026" r:id="rId4" imgW="1865880" imgH="1865880" progId="">
              <p:embed/>
            </p:oleObj>
          </a:graphicData>
        </a:graphic>
      </p:graphicFrame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-612576" y="2564904"/>
            <a:ext cx="10441160" cy="192087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6600" b="1" dirty="0" smtClean="0">
                <a:latin typeface="Baskerville Old Face" pitchFamily="18" charset="0"/>
                <a:ea typeface="Batang" pitchFamily="18" charset="-127"/>
              </a:rPr>
              <a:t>Wolontariusz Roku 20</a:t>
            </a:r>
            <a:r>
              <a:rPr lang="pl-PL" sz="6600" b="1" dirty="0" smtClean="0">
                <a:latin typeface="Baskerville Old Face" pitchFamily="18" charset="0"/>
                <a:ea typeface="Batang" pitchFamily="18" charset="-127"/>
              </a:rPr>
              <a:t>13</a:t>
            </a:r>
            <a:endParaRPr lang="en-GB" sz="6600" b="1" dirty="0" smtClean="0">
              <a:latin typeface="Baskerville Old Face" pitchFamily="18" charset="0"/>
              <a:ea typeface="Batang" pitchFamily="18" charset="-127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2051720" y="188640"/>
            <a:ext cx="7489825" cy="1198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spcBef>
                <a:spcPts val="800"/>
              </a:spcBef>
              <a:buClr>
                <a:srgbClr val="00CCFF"/>
              </a:buClr>
              <a:buSzPct val="6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400" b="1" i="1" dirty="0" err="1">
                <a:solidFill>
                  <a:srgbClr val="FFFFFF"/>
                </a:solidFill>
                <a:latin typeface="Baskerville Old Face" pitchFamily="18" charset="0"/>
              </a:rPr>
              <a:t>Miejski</a:t>
            </a:r>
            <a:r>
              <a:rPr lang="en-GB" sz="3400" b="1" i="1" dirty="0">
                <a:solidFill>
                  <a:srgbClr val="FFFFFF"/>
                </a:solidFill>
                <a:latin typeface="Baskerville Old Face" pitchFamily="18" charset="0"/>
              </a:rPr>
              <a:t> </a:t>
            </a:r>
            <a:r>
              <a:rPr lang="en-GB" sz="3400" b="1" i="1" dirty="0" err="1">
                <a:solidFill>
                  <a:srgbClr val="FFFFFF"/>
                </a:solidFill>
                <a:latin typeface="Baskerville Old Face" pitchFamily="18" charset="0"/>
              </a:rPr>
              <a:t>Ośrodek</a:t>
            </a:r>
            <a:r>
              <a:rPr lang="en-GB" sz="3400" b="1" i="1" dirty="0">
                <a:solidFill>
                  <a:srgbClr val="FFFFFF"/>
                </a:solidFill>
                <a:latin typeface="Baskerville Old Face" pitchFamily="18" charset="0"/>
              </a:rPr>
              <a:t> </a:t>
            </a:r>
            <a:r>
              <a:rPr lang="en-GB" sz="3400" b="1" i="1" dirty="0" err="1">
                <a:solidFill>
                  <a:srgbClr val="FFFFFF"/>
                </a:solidFill>
                <a:latin typeface="Baskerville Old Face" pitchFamily="18" charset="0"/>
              </a:rPr>
              <a:t>Pomocy</a:t>
            </a:r>
            <a:r>
              <a:rPr lang="en-GB" sz="3400" b="1" i="1" dirty="0">
                <a:solidFill>
                  <a:srgbClr val="FFFFFF"/>
                </a:solidFill>
                <a:latin typeface="Baskerville Old Face" pitchFamily="18" charset="0"/>
              </a:rPr>
              <a:t> </a:t>
            </a:r>
            <a:r>
              <a:rPr lang="en-GB" sz="3400" b="1" i="1" dirty="0" err="1">
                <a:solidFill>
                  <a:srgbClr val="FFFFFF"/>
                </a:solidFill>
                <a:latin typeface="Baskerville Old Face" pitchFamily="18" charset="0"/>
              </a:rPr>
              <a:t>Społecznej</a:t>
            </a:r>
            <a:r>
              <a:rPr lang="en-GB" sz="3400" b="1" i="1" dirty="0">
                <a:solidFill>
                  <a:srgbClr val="FFFFFF"/>
                </a:solidFill>
                <a:latin typeface="Baskerville Old Face" pitchFamily="18" charset="0"/>
              </a:rPr>
              <a:t> </a:t>
            </a:r>
            <a:r>
              <a:rPr lang="pl-PL" sz="3400" b="1" i="1" dirty="0">
                <a:solidFill>
                  <a:srgbClr val="FFFFFF"/>
                </a:solidFill>
                <a:latin typeface="Baskerville Old Face" pitchFamily="18" charset="0"/>
              </a:rPr>
              <a:t>            </a:t>
            </a:r>
            <a:r>
              <a:rPr lang="en-GB" sz="3400" b="1" i="1" dirty="0">
                <a:solidFill>
                  <a:srgbClr val="FFFFFF"/>
                </a:solidFill>
                <a:latin typeface="Baskerville Old Face" pitchFamily="18" charset="0"/>
              </a:rPr>
              <a:t>w </a:t>
            </a:r>
            <a:r>
              <a:rPr lang="en-GB" sz="3400" b="1" i="1" dirty="0" err="1">
                <a:solidFill>
                  <a:srgbClr val="FFFFFF"/>
                </a:solidFill>
                <a:latin typeface="Baskerville Old Face" pitchFamily="18" charset="0"/>
              </a:rPr>
              <a:t>Przasnyszu</a:t>
            </a:r>
            <a:endParaRPr lang="en-GB" sz="3400" b="1" i="1" dirty="0">
              <a:solidFill>
                <a:srgbClr val="FFFFFF"/>
              </a:solidFill>
              <a:latin typeface="Baskerville Old Face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468560" y="4509120"/>
            <a:ext cx="9972600" cy="3355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spcBef>
                <a:spcPts val="800"/>
              </a:spcBef>
              <a:buClr>
                <a:srgbClr val="00CCFF"/>
              </a:buClr>
              <a:buSzPct val="6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sz="3200" i="1" dirty="0" smtClean="0">
              <a:latin typeface="Book Antiqua" pitchFamily="18" charset="0"/>
            </a:endParaRPr>
          </a:p>
          <a:p>
            <a:pPr algn="ctr">
              <a:lnSpc>
                <a:spcPct val="100000"/>
              </a:lnSpc>
              <a:spcBef>
                <a:spcPts val="800"/>
              </a:spcBef>
              <a:buClr>
                <a:srgbClr val="00CCFF"/>
              </a:buClr>
              <a:buSzPct val="6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3200" i="1" dirty="0" smtClean="0">
                <a:latin typeface="Book Antiqua" pitchFamily="18" charset="0"/>
              </a:rPr>
              <a:t>„Miarą dojrzałości i wielkości jest stawanie się „maluczkim” i uznanie siebie za sługę wszystkich.”</a:t>
            </a:r>
            <a:r>
              <a:rPr lang="pl-PL" sz="4000" dirty="0" smtClean="0">
                <a:latin typeface="Book Antiqua" pitchFamily="18" charset="0"/>
              </a:rPr>
              <a:t/>
            </a:r>
            <a:br>
              <a:rPr lang="pl-PL" sz="4000" dirty="0" smtClean="0">
                <a:latin typeface="Book Antiqua" pitchFamily="18" charset="0"/>
              </a:rPr>
            </a:br>
            <a:r>
              <a:rPr lang="pl-PL" sz="3200" dirty="0" smtClean="0">
                <a:latin typeface="Book Antiqua" pitchFamily="18" charset="0"/>
              </a:rPr>
              <a:t>                                                              </a:t>
            </a:r>
            <a:r>
              <a:rPr lang="pl-PL" sz="2400" b="1" i="1" dirty="0" smtClean="0">
                <a:latin typeface="Book Antiqua" pitchFamily="18" charset="0"/>
              </a:rPr>
              <a:t>Jan Paweł II</a:t>
            </a:r>
            <a:endParaRPr lang="pl-PL" sz="2400" i="1" dirty="0">
              <a:solidFill>
                <a:srgbClr val="FFFFFF"/>
              </a:solidFill>
              <a:latin typeface="Book Antiqua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0CCFF"/>
              </a:buClr>
              <a:buSzPct val="6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i="1" dirty="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52536" y="188640"/>
            <a:ext cx="9144000" cy="1331640"/>
          </a:xfrm>
        </p:spPr>
        <p:txBody>
          <a:bodyPr/>
          <a:lstStyle/>
          <a:p>
            <a:r>
              <a:rPr lang="pl-PL" sz="2800" i="1" dirty="0" smtClean="0">
                <a:latin typeface="Book Antiqua" pitchFamily="18" charset="0"/>
              </a:rPr>
              <a:t>Monika Rosińska – przez trzy lata swojego pobytu                       w Środowiskowym Domu Samopomocy pozyskała serca wszystkich domowników </a:t>
            </a:r>
          </a:p>
        </p:txBody>
      </p:sp>
      <p:pic>
        <p:nvPicPr>
          <p:cNvPr id="7" name="Symbol zastępczy zawartości 6" descr="DSC_010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55576" y="1981679"/>
            <a:ext cx="6480720" cy="4350318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99792" y="764704"/>
            <a:ext cx="9144000" cy="1916831"/>
          </a:xfrm>
        </p:spPr>
        <p:txBody>
          <a:bodyPr/>
          <a:lstStyle/>
          <a:p>
            <a:r>
              <a:rPr lang="pl-PL" sz="3800" i="1" dirty="0" smtClean="0">
                <a:latin typeface="Bell MT" pitchFamily="18" charset="0"/>
              </a:rPr>
              <a:t>El</a:t>
            </a:r>
            <a:r>
              <a:rPr lang="pl-PL" sz="3600" i="1" dirty="0" smtClean="0">
                <a:latin typeface="Bell MT" pitchFamily="18" charset="0"/>
              </a:rPr>
              <a:t>ż</a:t>
            </a:r>
            <a:r>
              <a:rPr lang="pl-PL" sz="3800" i="1" dirty="0" smtClean="0">
                <a:latin typeface="Bell MT" pitchFamily="18" charset="0"/>
              </a:rPr>
              <a:t>bieta Grzyb, </a:t>
            </a:r>
            <a:br>
              <a:rPr lang="pl-PL" sz="3800" i="1" dirty="0" smtClean="0">
                <a:latin typeface="Bell MT" pitchFamily="18" charset="0"/>
              </a:rPr>
            </a:br>
            <a:r>
              <a:rPr lang="pl-PL" sz="3800" i="1" dirty="0" smtClean="0">
                <a:latin typeface="Bell MT" pitchFamily="18" charset="0"/>
              </a:rPr>
              <a:t>Katarzyna </a:t>
            </a:r>
            <a:r>
              <a:rPr lang="pl-PL" sz="3800" i="1" dirty="0" err="1" smtClean="0">
                <a:latin typeface="Bell MT" pitchFamily="18" charset="0"/>
              </a:rPr>
              <a:t>Sopuch</a:t>
            </a:r>
            <a:r>
              <a:rPr lang="pl-PL" sz="3800" i="1" dirty="0" smtClean="0">
                <a:latin typeface="Bell MT" pitchFamily="18" charset="0"/>
              </a:rPr>
              <a:t>, </a:t>
            </a:r>
            <a:br>
              <a:rPr lang="pl-PL" sz="3800" i="1" dirty="0" smtClean="0">
                <a:latin typeface="Bell MT" pitchFamily="18" charset="0"/>
              </a:rPr>
            </a:br>
            <a:r>
              <a:rPr lang="pl-PL" sz="3800" i="1" dirty="0" smtClean="0">
                <a:latin typeface="Bell MT" pitchFamily="18" charset="0"/>
              </a:rPr>
              <a:t>Grzegorz Chudy,</a:t>
            </a:r>
            <a:br>
              <a:rPr lang="pl-PL" sz="3800" i="1" dirty="0" smtClean="0">
                <a:latin typeface="Bell MT" pitchFamily="18" charset="0"/>
              </a:rPr>
            </a:br>
            <a:r>
              <a:rPr lang="pl-PL" sz="3800" i="1" dirty="0" smtClean="0">
                <a:latin typeface="Bell MT" pitchFamily="18" charset="0"/>
              </a:rPr>
              <a:t>Mateusz Ciosek </a:t>
            </a:r>
            <a:endParaRPr lang="pl-PL" sz="3800" i="1" dirty="0">
              <a:latin typeface="Bell MT" pitchFamily="18" charset="0"/>
            </a:endParaRPr>
          </a:p>
        </p:txBody>
      </p:sp>
      <p:pic>
        <p:nvPicPr>
          <p:cNvPr id="5" name="Symbol zastępczy zawartości 6" descr="P1060017 ver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5532106" cy="41490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Symbol zastępczy zawartości 7" descr="P1060030 ver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3440" y="3068960"/>
            <a:ext cx="5040560" cy="36185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pole tekstowe 6"/>
          <p:cNvSpPr txBox="1"/>
          <p:nvPr/>
        </p:nvSpPr>
        <p:spPr>
          <a:xfrm>
            <a:off x="323528" y="4653136"/>
            <a:ext cx="3528392" cy="1286699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pl-PL" sz="4400" i="1" dirty="0" smtClean="0">
                <a:latin typeface="Bell MT" pitchFamily="18" charset="0"/>
              </a:rPr>
              <a:t>– czyli: Zespół „POMOCNI”</a:t>
            </a:r>
            <a:endParaRPr lang="pl-PL" sz="4400" i="1" dirty="0">
              <a:latin typeface="Bell MT" pitchFamily="18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2154"/>
          </a:xfrm>
        </p:spPr>
        <p:txBody>
          <a:bodyPr/>
          <a:lstStyle/>
          <a:p>
            <a:r>
              <a:rPr lang="pl-PL" sz="3200" i="1" dirty="0" smtClean="0">
                <a:latin typeface="Bell MT" pitchFamily="18" charset="0"/>
              </a:rPr>
              <a:t>Marta Nowotka -  odpowiedzialnie i sumiennie                                        wykonuje powierzone obowi</a:t>
            </a:r>
            <a:r>
              <a:rPr lang="pl-PL" sz="2900" i="1" dirty="0" smtClean="0">
                <a:latin typeface="Bell MT" pitchFamily="18" charset="0"/>
              </a:rPr>
              <a:t>ą</a:t>
            </a:r>
            <a:r>
              <a:rPr lang="pl-PL" sz="3200" i="1" dirty="0" smtClean="0">
                <a:latin typeface="Bell MT" pitchFamily="18" charset="0"/>
              </a:rPr>
              <a:t>zki </a:t>
            </a:r>
            <a:endParaRPr lang="pl-PL" sz="3200" i="1" dirty="0">
              <a:latin typeface="Bell MT" pitchFamily="18" charset="0"/>
            </a:endParaRPr>
          </a:p>
        </p:txBody>
      </p:sp>
      <p:pic>
        <p:nvPicPr>
          <p:cNvPr id="7" name="Symbol zastępczy zawartości 6" descr="Jestem 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475656" y="1340768"/>
            <a:ext cx="7088424" cy="4542097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317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l-PL" sz="2900" i="1" dirty="0" smtClean="0">
                <a:latin typeface="Bell MT" pitchFamily="18" charset="0"/>
              </a:rPr>
              <a:t>Paulina </a:t>
            </a:r>
            <a:r>
              <a:rPr lang="pl-PL" sz="2900" i="1" dirty="0" err="1" smtClean="0">
                <a:latin typeface="Bell MT" pitchFamily="18" charset="0"/>
              </a:rPr>
              <a:t>Borczak</a:t>
            </a:r>
            <a:r>
              <a:rPr lang="pl-PL" sz="2900" i="1" dirty="0" smtClean="0">
                <a:latin typeface="Bell MT" pitchFamily="18" charset="0"/>
              </a:rPr>
              <a:t> – sprawia, </a:t>
            </a:r>
            <a:r>
              <a:rPr lang="pl-PL" sz="2700" i="1" dirty="0" smtClean="0">
                <a:latin typeface="Bell MT" pitchFamily="18" charset="0"/>
              </a:rPr>
              <a:t>ż</a:t>
            </a:r>
            <a:r>
              <a:rPr lang="pl-PL" sz="2900" i="1" dirty="0" smtClean="0">
                <a:latin typeface="Bell MT" pitchFamily="18" charset="0"/>
              </a:rPr>
              <a:t>e w jej towarzystwie </a:t>
            </a:r>
            <a:br>
              <a:rPr lang="pl-PL" sz="2900" i="1" dirty="0" smtClean="0">
                <a:latin typeface="Bell MT" pitchFamily="18" charset="0"/>
              </a:rPr>
            </a:br>
            <a:r>
              <a:rPr lang="pl-PL" sz="2900" i="1" dirty="0" smtClean="0">
                <a:latin typeface="Bell MT" pitchFamily="18" charset="0"/>
              </a:rPr>
              <a:t>dzieci czuj</a:t>
            </a:r>
            <a:r>
              <a:rPr lang="pl-PL" sz="2600" i="1" dirty="0" smtClean="0">
                <a:latin typeface="Bell MT" pitchFamily="18" charset="0"/>
              </a:rPr>
              <a:t>ą</a:t>
            </a:r>
            <a:r>
              <a:rPr lang="pl-PL" sz="2900" i="1" dirty="0" smtClean="0">
                <a:latin typeface="Bell MT" pitchFamily="18" charset="0"/>
              </a:rPr>
              <a:t> się bezpiecznie</a:t>
            </a:r>
            <a:endParaRPr lang="pl-PL" sz="2900" i="1" dirty="0">
              <a:latin typeface="Bell MT" pitchFamily="18" charset="0"/>
            </a:endParaRPr>
          </a:p>
        </p:txBody>
      </p:sp>
      <p:pic>
        <p:nvPicPr>
          <p:cNvPr id="7" name="Symbol zastępczy zawartości 6" descr="Borczak P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5712634" cy="4284475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Symbol zastępczy zawartości 7" descr="Borczak paulina MBP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21078691">
            <a:off x="4114580" y="2871651"/>
            <a:ext cx="4781459" cy="3646121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55776" y="1916832"/>
            <a:ext cx="8964488" cy="1916831"/>
          </a:xfrm>
        </p:spPr>
        <p:txBody>
          <a:bodyPr/>
          <a:lstStyle/>
          <a:p>
            <a:r>
              <a:rPr lang="pl-PL" sz="2800" i="1" dirty="0" smtClean="0">
                <a:latin typeface="Bell MT" pitchFamily="18" charset="0"/>
              </a:rPr>
              <a:t>Damian </a:t>
            </a:r>
            <a:r>
              <a:rPr lang="pl-PL" sz="2800" i="1" dirty="0" err="1" smtClean="0">
                <a:latin typeface="Bell MT" pitchFamily="18" charset="0"/>
              </a:rPr>
              <a:t>Benbenkowski</a:t>
            </a:r>
            <a:r>
              <a:rPr lang="pl-PL" sz="2800" i="1" dirty="0" smtClean="0">
                <a:latin typeface="Bell MT" pitchFamily="18" charset="0"/>
              </a:rPr>
              <a:t> </a:t>
            </a:r>
            <a:br>
              <a:rPr lang="pl-PL" sz="2800" i="1" dirty="0" smtClean="0">
                <a:latin typeface="Bell MT" pitchFamily="18" charset="0"/>
              </a:rPr>
            </a:br>
            <a:r>
              <a:rPr lang="pl-PL" sz="2800" i="1" dirty="0" smtClean="0">
                <a:latin typeface="Bell MT" pitchFamily="18" charset="0"/>
              </a:rPr>
              <a:t>– wolontariat jest </a:t>
            </a:r>
            <a:br>
              <a:rPr lang="pl-PL" sz="2800" i="1" dirty="0" smtClean="0">
                <a:latin typeface="Bell MT" pitchFamily="18" charset="0"/>
              </a:rPr>
            </a:br>
            <a:r>
              <a:rPr lang="pl-PL" sz="2800" i="1" dirty="0" smtClean="0">
                <a:latin typeface="Bell MT" pitchFamily="18" charset="0"/>
              </a:rPr>
              <a:t>jego drugim życiem, </a:t>
            </a:r>
            <a:br>
              <a:rPr lang="pl-PL" sz="2800" i="1" dirty="0" smtClean="0">
                <a:latin typeface="Bell MT" pitchFamily="18" charset="0"/>
              </a:rPr>
            </a:br>
            <a:r>
              <a:rPr lang="pl-PL" sz="2800" i="1" dirty="0" smtClean="0">
                <a:latin typeface="Bell MT" pitchFamily="18" charset="0"/>
              </a:rPr>
              <a:t>statuetkę Wolontariusz Roku </a:t>
            </a:r>
            <a:br>
              <a:rPr lang="pl-PL" sz="2800" i="1" dirty="0" smtClean="0">
                <a:latin typeface="Bell MT" pitchFamily="18" charset="0"/>
              </a:rPr>
            </a:br>
            <a:r>
              <a:rPr lang="pl-PL" sz="2800" i="1" dirty="0" smtClean="0">
                <a:latin typeface="Bell MT" pitchFamily="18" charset="0"/>
              </a:rPr>
              <a:t>zdobył ju</a:t>
            </a:r>
            <a:r>
              <a:rPr lang="pl-PL" sz="2500" i="1" dirty="0" smtClean="0">
                <a:latin typeface="Bell MT" pitchFamily="18" charset="0"/>
              </a:rPr>
              <a:t>ż</a:t>
            </a:r>
            <a:r>
              <a:rPr lang="pl-PL" sz="2800" i="1" dirty="0" smtClean="0">
                <a:latin typeface="Bell MT" pitchFamily="18" charset="0"/>
              </a:rPr>
              <a:t> jako </a:t>
            </a:r>
            <a:br>
              <a:rPr lang="pl-PL" sz="2800" i="1" dirty="0" smtClean="0">
                <a:latin typeface="Bell MT" pitchFamily="18" charset="0"/>
              </a:rPr>
            </a:br>
            <a:r>
              <a:rPr lang="pl-PL" sz="2800" i="1" dirty="0" smtClean="0">
                <a:latin typeface="Bell MT" pitchFamily="18" charset="0"/>
              </a:rPr>
              <a:t>Mały Wolontariusz</a:t>
            </a:r>
            <a:endParaRPr lang="pl-PL" sz="2800" i="1" dirty="0">
              <a:latin typeface="Bell MT" pitchFamily="18" charset="0"/>
            </a:endParaRPr>
          </a:p>
        </p:txBody>
      </p:sp>
      <p:pic>
        <p:nvPicPr>
          <p:cNvPr id="5" name="Symbol zastępczy zawartości 6" descr="damian benebenkowski ver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548680"/>
            <a:ext cx="4824536" cy="5663586"/>
          </a:xfrm>
          <a:prstGeom prst="rect">
            <a:avLst/>
          </a:prstGeom>
          <a:ln w="228600" cap="sq" cmpd="thickThin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0"/>
            <a:ext cx="8229600" cy="1143000"/>
          </a:xfrm>
        </p:spPr>
        <p:txBody>
          <a:bodyPr/>
          <a:lstStyle/>
          <a:p>
            <a:r>
              <a:rPr lang="pl-PL" sz="3200" i="1" dirty="0" smtClean="0">
                <a:latin typeface="Bell MT" pitchFamily="18" charset="0"/>
              </a:rPr>
              <a:t>Paulina </a:t>
            </a:r>
            <a:r>
              <a:rPr lang="pl-PL" sz="3200" i="1" dirty="0" err="1" smtClean="0">
                <a:latin typeface="Bell MT" pitchFamily="18" charset="0"/>
              </a:rPr>
              <a:t>Łazicka</a:t>
            </a:r>
            <a:r>
              <a:rPr lang="pl-PL" sz="3200" i="1" dirty="0" smtClean="0">
                <a:latin typeface="Bell MT" pitchFamily="18" charset="0"/>
              </a:rPr>
              <a:t> – szybko </a:t>
            </a:r>
            <a:r>
              <a:rPr lang="pl-PL" sz="3200" i="1" dirty="0" smtClean="0">
                <a:latin typeface="Bell MT" pitchFamily="18" charset="0"/>
              </a:rPr>
              <a:t>pozyskała </a:t>
            </a:r>
            <a:r>
              <a:rPr lang="pl-PL" sz="3200" i="1" dirty="0" smtClean="0">
                <a:latin typeface="Bell MT" pitchFamily="18" charset="0"/>
              </a:rPr>
              <a:t/>
            </a:r>
            <a:br>
              <a:rPr lang="pl-PL" sz="3200" i="1" dirty="0" smtClean="0">
                <a:latin typeface="Bell MT" pitchFamily="18" charset="0"/>
              </a:rPr>
            </a:br>
            <a:r>
              <a:rPr lang="pl-PL" sz="3200" i="1" dirty="0" smtClean="0">
                <a:latin typeface="Bell MT" pitchFamily="18" charset="0"/>
              </a:rPr>
              <a:t>sympatię i zaufanie przedszkolaków</a:t>
            </a:r>
          </a:p>
        </p:txBody>
      </p:sp>
      <p:pic>
        <p:nvPicPr>
          <p:cNvPr id="8" name="Symbol zastępczy zawartości 7" descr="Przedszkolaki MPnr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5472608" cy="4104456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Symbol zastępczy zawartości 8" descr="MP Nr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139952" y="3140968"/>
            <a:ext cx="4689847" cy="351738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188640" y="188640"/>
            <a:ext cx="11737304" cy="1143000"/>
          </a:xfrm>
        </p:spPr>
        <p:txBody>
          <a:bodyPr/>
          <a:lstStyle/>
          <a:p>
            <a:pPr lvl="0"/>
            <a:r>
              <a:rPr lang="pl-PL" sz="4000" i="1" dirty="0" smtClean="0">
                <a:latin typeface="Bell MT" pitchFamily="18" charset="0"/>
              </a:rPr>
              <a:t>Joanna Hermanowicz i Ewa Miecznikowska</a:t>
            </a:r>
            <a:r>
              <a:rPr lang="pl-PL" i="1" dirty="0" smtClean="0">
                <a:latin typeface="Bell MT" pitchFamily="18" charset="0"/>
              </a:rPr>
              <a:t/>
            </a:r>
            <a:br>
              <a:rPr lang="pl-PL" i="1" dirty="0" smtClean="0">
                <a:latin typeface="Bell MT" pitchFamily="18" charset="0"/>
              </a:rPr>
            </a:br>
            <a:endParaRPr lang="pl-PL" i="1" dirty="0">
              <a:latin typeface="Bell MT" pitchFamily="18" charset="0"/>
            </a:endParaRPr>
          </a:p>
        </p:txBody>
      </p:sp>
      <p:pic>
        <p:nvPicPr>
          <p:cNvPr id="7" name="Symbol zastępczy zawartości 6" descr="PB2704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71600" y="692696"/>
            <a:ext cx="7272808" cy="53078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90000" dist="50800" dir="5400000" sy="-100000" algn="bl" rotWithShape="0"/>
            <a:softEdge rad="635000"/>
          </a:effectLst>
        </p:spPr>
      </p:pic>
      <p:sp>
        <p:nvSpPr>
          <p:cNvPr id="4" name="Tytuł 1"/>
          <p:cNvSpPr txBox="1">
            <a:spLocks/>
          </p:cNvSpPr>
          <p:nvPr/>
        </p:nvSpPr>
        <p:spPr bwMode="auto">
          <a:xfrm>
            <a:off x="1835696" y="5517232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0" fontAlgn="base" latinLnBrk="0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E5FFFF"/>
              </a:buClr>
              <a:buSzPct val="100000"/>
              <a:buFont typeface="Tahoma" pitchFamily="34" charset="0"/>
              <a:buNone/>
              <a:tabLst/>
              <a:defRPr/>
            </a:pPr>
            <a:endParaRPr kumimoji="0" lang="pl-PL" sz="4400" b="0" i="1" u="none" strike="noStrike" kern="0" cap="none" spc="0" normalizeH="0" baseline="0" noProof="0" dirty="0">
              <a:ln>
                <a:noFill/>
              </a:ln>
              <a:solidFill>
                <a:srgbClr val="E5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Bell MT" pitchFamily="18" charset="0"/>
              <a:ea typeface="+mj-ea"/>
              <a:cs typeface="+mj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763688" y="5805264"/>
            <a:ext cx="6264696" cy="633956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pl-PL" sz="4000" i="1" dirty="0" smtClean="0">
                <a:latin typeface="Bell MT" pitchFamily="18" charset="0"/>
              </a:rPr>
              <a:t>– niezawodne i skuteczne</a:t>
            </a:r>
            <a:endParaRPr lang="pl-PL" sz="4000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-252536" y="2780928"/>
            <a:ext cx="9649072" cy="90805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6600" b="1" dirty="0" smtClean="0">
                <a:latin typeface="Baskerville Old Face" pitchFamily="18" charset="0"/>
                <a:ea typeface="Batang" pitchFamily="18" charset="-127"/>
              </a:rPr>
              <a:t>Wolontariusz Roku 20</a:t>
            </a:r>
            <a:r>
              <a:rPr lang="pl-PL" sz="6600" b="1" dirty="0" smtClean="0">
                <a:latin typeface="Baskerville Old Face" pitchFamily="18" charset="0"/>
                <a:ea typeface="Batang" pitchFamily="18" charset="-127"/>
              </a:rPr>
              <a:t>13</a:t>
            </a:r>
            <a:endParaRPr lang="en-GB" sz="6600" b="1" dirty="0" smtClean="0">
              <a:latin typeface="Baskerville Old Face" pitchFamily="18" charset="0"/>
              <a:ea typeface="Batang" pitchFamily="18" charset="-127"/>
            </a:endParaRPr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1907704" y="188640"/>
            <a:ext cx="7488832" cy="1643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spcBef>
                <a:spcPts val="800"/>
              </a:spcBef>
              <a:buClr>
                <a:srgbClr val="00CCFF"/>
              </a:buClr>
              <a:buSzPct val="6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300" b="1" i="1" dirty="0" err="1">
                <a:solidFill>
                  <a:srgbClr val="FFFFFF"/>
                </a:solidFill>
                <a:latin typeface="Baskerville Old Face" pitchFamily="18" charset="0"/>
              </a:rPr>
              <a:t>Miejski</a:t>
            </a:r>
            <a:r>
              <a:rPr lang="en-GB" sz="3300" b="1" i="1" dirty="0">
                <a:solidFill>
                  <a:srgbClr val="FFFFFF"/>
                </a:solidFill>
                <a:latin typeface="Baskerville Old Face" pitchFamily="18" charset="0"/>
              </a:rPr>
              <a:t> </a:t>
            </a:r>
            <a:r>
              <a:rPr lang="en-GB" sz="3300" b="1" i="1" dirty="0" err="1">
                <a:solidFill>
                  <a:srgbClr val="FFFFFF"/>
                </a:solidFill>
                <a:latin typeface="Baskerville Old Face" pitchFamily="18" charset="0"/>
              </a:rPr>
              <a:t>Ośrodek</a:t>
            </a:r>
            <a:r>
              <a:rPr lang="en-GB" sz="3300" b="1" i="1" dirty="0">
                <a:solidFill>
                  <a:srgbClr val="FFFFFF"/>
                </a:solidFill>
                <a:latin typeface="Baskerville Old Face" pitchFamily="18" charset="0"/>
              </a:rPr>
              <a:t> </a:t>
            </a:r>
            <a:r>
              <a:rPr lang="en-GB" sz="3300" b="1" i="1" dirty="0" err="1" smtClean="0">
                <a:solidFill>
                  <a:srgbClr val="FFFFFF"/>
                </a:solidFill>
                <a:latin typeface="Baskerville Old Face" pitchFamily="18" charset="0"/>
              </a:rPr>
              <a:t>Pomocy</a:t>
            </a:r>
            <a:r>
              <a:rPr lang="pl-PL" sz="3300" b="1" i="1" dirty="0" smtClean="0">
                <a:solidFill>
                  <a:srgbClr val="FFFFFF"/>
                </a:solidFill>
                <a:latin typeface="Baskerville Old Face" pitchFamily="18" charset="0"/>
              </a:rPr>
              <a:t> </a:t>
            </a:r>
            <a:r>
              <a:rPr lang="en-GB" sz="3300" b="1" i="1" dirty="0" err="1" smtClean="0">
                <a:solidFill>
                  <a:srgbClr val="FFFFFF"/>
                </a:solidFill>
                <a:latin typeface="Baskerville Old Face" pitchFamily="18" charset="0"/>
              </a:rPr>
              <a:t>Społecznej</a:t>
            </a:r>
            <a:r>
              <a:rPr lang="en-GB" sz="3300" b="1" i="1" dirty="0" smtClean="0">
                <a:solidFill>
                  <a:srgbClr val="FFFFFF"/>
                </a:solidFill>
                <a:latin typeface="Baskerville Old Face" pitchFamily="18" charset="0"/>
              </a:rPr>
              <a:t> </a:t>
            </a:r>
            <a:endParaRPr lang="pl-PL" sz="3300" b="1" i="1" dirty="0" smtClean="0">
              <a:solidFill>
                <a:srgbClr val="FFFFFF"/>
              </a:solidFill>
              <a:latin typeface="Baskerville Old Face" pitchFamily="18" charset="0"/>
            </a:endParaRPr>
          </a:p>
          <a:p>
            <a:pPr algn="ctr">
              <a:lnSpc>
                <a:spcPct val="100000"/>
              </a:lnSpc>
              <a:spcBef>
                <a:spcPts val="800"/>
              </a:spcBef>
              <a:buClr>
                <a:srgbClr val="00CCFF"/>
              </a:buClr>
              <a:buSzPct val="6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300" b="1" i="1" dirty="0" smtClean="0">
                <a:solidFill>
                  <a:srgbClr val="FFFFFF"/>
                </a:solidFill>
                <a:latin typeface="Baskerville Old Face" pitchFamily="18" charset="0"/>
              </a:rPr>
              <a:t>w</a:t>
            </a:r>
            <a:r>
              <a:rPr lang="pl-PL" sz="3300" b="1" i="1" dirty="0" smtClean="0">
                <a:solidFill>
                  <a:srgbClr val="FFFFFF"/>
                </a:solidFill>
                <a:latin typeface="Baskerville Old Face" pitchFamily="18" charset="0"/>
              </a:rPr>
              <a:t> </a:t>
            </a:r>
            <a:r>
              <a:rPr lang="en-GB" sz="3300" b="1" i="1" dirty="0" err="1">
                <a:solidFill>
                  <a:srgbClr val="FFFFFF"/>
                </a:solidFill>
                <a:latin typeface="Baskerville Old Face" pitchFamily="18" charset="0"/>
              </a:rPr>
              <a:t>Przasnyszu</a:t>
            </a:r>
            <a:endParaRPr lang="en-GB" sz="3300" b="1" i="1" dirty="0">
              <a:solidFill>
                <a:srgbClr val="FFFFFF"/>
              </a:solidFill>
              <a:latin typeface="Baskerville Old Face" pitchFamily="18" charset="0"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79512" y="258896"/>
          <a:ext cx="2592288" cy="2453869"/>
        </p:xfrm>
        <a:graphic>
          <a:graphicData uri="http://schemas.openxmlformats.org/presentationml/2006/ole">
            <p:oleObj spid="_x0000_s2050" r:id="rId4" imgW="1865880" imgH="1865880" progId="">
              <p:embed/>
            </p:oleObj>
          </a:graphicData>
        </a:graphic>
      </p:graphicFrame>
      <p:sp>
        <p:nvSpPr>
          <p:cNvPr id="2054" name="Prostokąt 5"/>
          <p:cNvSpPr>
            <a:spLocks noChangeArrowheads="1"/>
          </p:cNvSpPr>
          <p:nvPr/>
        </p:nvSpPr>
        <p:spPr bwMode="auto">
          <a:xfrm rot="10800000" flipV="1">
            <a:off x="251520" y="6381328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250"/>
              </a:spcBef>
              <a:buClr>
                <a:srgbClr val="00CCFF"/>
              </a:buClr>
              <a:buSzPct val="6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dirty="0" smtClean="0">
                <a:solidFill>
                  <a:srgbClr val="FFFFFF"/>
                </a:solidFill>
                <a:latin typeface="Tahoma" pitchFamily="34" charset="0"/>
              </a:rPr>
              <a:t>Prezentacj</a:t>
            </a:r>
            <a:r>
              <a:rPr lang="pl-PL" sz="1400" dirty="0" smtClean="0">
                <a:solidFill>
                  <a:srgbClr val="FFFFFF"/>
                </a:solidFill>
                <a:latin typeface="Tahoma" pitchFamily="34" charset="0"/>
              </a:rPr>
              <a:t>ę</a:t>
            </a:r>
            <a:r>
              <a:rPr lang="en-GB" sz="1400" dirty="0" smtClean="0">
                <a:solidFill>
                  <a:srgbClr val="FFFFFF"/>
                </a:solidFill>
                <a:latin typeface="Tahoma" pitchFamily="34" charset="0"/>
              </a:rPr>
              <a:t> przygotował</a:t>
            </a:r>
            <a:r>
              <a:rPr lang="pl-PL" sz="1400" dirty="0" smtClean="0">
                <a:solidFill>
                  <a:srgbClr val="FFFFFF"/>
                </a:solidFill>
                <a:latin typeface="Tahoma" pitchFamily="34" charset="0"/>
              </a:rPr>
              <a:t>: Krzysztof Dziedzic </a:t>
            </a:r>
            <a:endParaRPr lang="en-GB" sz="14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31800" y="3573016"/>
            <a:ext cx="8712200" cy="2809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CCFF"/>
              </a:buClr>
              <a:buSzPct val="6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dirty="0" smtClean="0">
                <a:latin typeface="Book Antiqua" pitchFamily="18" charset="0"/>
              </a:rPr>
              <a:t/>
            </a:r>
            <a:br>
              <a:rPr lang="pl-PL" sz="2400" dirty="0" smtClean="0">
                <a:latin typeface="Book Antiqua" pitchFamily="18" charset="0"/>
              </a:rPr>
            </a:br>
            <a:r>
              <a:rPr lang="pl-PL" sz="2400" b="1" i="1" dirty="0" smtClean="0">
                <a:latin typeface="Book Antiqua" pitchFamily="18" charset="0"/>
              </a:rPr>
              <a:t>„Człowiek dopiero wtedy jest w pełni szczęśliwy, gdy może służyć, a nie wtedy, gdy musi władać. Władza imponuje tylko małym ludziom, którzy jej pragną, by nadrobić w ten sposób swoją małość. Człowiek naprawdę wielki, nawet gdy włada, jest służebnikiem.”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                                                 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CCFF"/>
              </a:buClr>
              <a:buSzPct val="6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400" i="1" dirty="0" smtClean="0">
                <a:latin typeface="Book Antiqua" pitchFamily="18" charset="0"/>
              </a:rPr>
              <a:t>                                                           Kardynał Stefan Wyszyński</a:t>
            </a:r>
            <a:endParaRPr lang="en-GB" sz="2400" i="1" dirty="0">
              <a:solidFill>
                <a:srgbClr val="FFFFFF"/>
              </a:solidFill>
              <a:latin typeface="Book Antiqua" pitchFamily="18" charset="0"/>
            </a:endParaRPr>
          </a:p>
          <a:p>
            <a:pPr>
              <a:lnSpc>
                <a:spcPct val="100000"/>
              </a:lnSpc>
              <a:spcBef>
                <a:spcPts val="250"/>
              </a:spcBef>
              <a:buClr>
                <a:srgbClr val="00CCFF"/>
              </a:buClr>
              <a:buSzPct val="65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000" dirty="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r>
              <a:rPr lang="pl-PL" sz="3600" i="1" dirty="0" smtClean="0">
                <a:latin typeface="Bell MT" pitchFamily="18" charset="0"/>
              </a:rPr>
              <a:t>Paulina Przybysz </a:t>
            </a:r>
            <a:br>
              <a:rPr lang="pl-PL" sz="3600" i="1" dirty="0" smtClean="0">
                <a:latin typeface="Bell MT" pitchFamily="18" charset="0"/>
              </a:rPr>
            </a:br>
            <a:r>
              <a:rPr lang="pl-PL" sz="3600" i="1" dirty="0" smtClean="0">
                <a:latin typeface="Bell MT" pitchFamily="18" charset="0"/>
              </a:rPr>
              <a:t>– Mały Wolontariusz Roku 2013</a:t>
            </a:r>
          </a:p>
        </p:txBody>
      </p:sp>
      <p:pic>
        <p:nvPicPr>
          <p:cNvPr id="8" name="Symbol zastępczy zawartości 7" descr="mały wolontariusz ver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412776"/>
            <a:ext cx="6888765" cy="5166574"/>
          </a:xfrm>
          <a:prstGeom prst="round2DiagRect">
            <a:avLst>
              <a:gd name="adj1" fmla="val 16667"/>
              <a:gd name="adj2" fmla="val 156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pl-PL" sz="2800" i="1" dirty="0" smtClean="0">
                <a:latin typeface="Bell MT" pitchFamily="18" charset="0"/>
              </a:rPr>
              <a:t>Alina Gra</a:t>
            </a:r>
            <a:r>
              <a:rPr lang="pl-PL" sz="2600" i="1" dirty="0" smtClean="0">
                <a:latin typeface="Bell MT" pitchFamily="18" charset="0"/>
              </a:rPr>
              <a:t>ż</a:t>
            </a:r>
            <a:r>
              <a:rPr lang="pl-PL" sz="2800" i="1" dirty="0" smtClean="0">
                <a:latin typeface="Bell MT" pitchFamily="18" charset="0"/>
              </a:rPr>
              <a:t>yna Baraniecka – jak magnez przyciąga </a:t>
            </a:r>
            <a:br>
              <a:rPr lang="pl-PL" sz="2800" i="1" dirty="0" smtClean="0">
                <a:latin typeface="Bell MT" pitchFamily="18" charset="0"/>
              </a:rPr>
            </a:br>
            <a:r>
              <a:rPr lang="pl-PL" sz="2800" i="1" dirty="0" smtClean="0">
                <a:latin typeface="Bell MT" pitchFamily="18" charset="0"/>
              </a:rPr>
              <a:t>dzieci na dodatkowe zajęcia z matematyki</a:t>
            </a:r>
            <a:endParaRPr lang="pl-PL" sz="2800" i="1" dirty="0">
              <a:latin typeface="Bell MT" pitchFamily="18" charset="0"/>
            </a:endParaRPr>
          </a:p>
        </p:txBody>
      </p:sp>
      <p:pic>
        <p:nvPicPr>
          <p:cNvPr id="7" name="Symbol zastępczy zawartości 6" descr="Alina Baraniecka SP nr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84784"/>
            <a:ext cx="6984776" cy="5022558"/>
          </a:xfrm>
          <a:effectLst>
            <a:glow rad="228600">
              <a:schemeClr val="accent4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l-PL" sz="3200" i="1" dirty="0" smtClean="0">
                <a:latin typeface="Bell MT" pitchFamily="18" charset="0"/>
              </a:rPr>
              <a:t>Teresa Szlachetka -  jej u</a:t>
            </a:r>
            <a:r>
              <a:rPr lang="pl-PL" sz="3000" i="1" dirty="0" smtClean="0">
                <a:latin typeface="Bell MT" pitchFamily="18" charset="0"/>
              </a:rPr>
              <a:t>ś</a:t>
            </a:r>
            <a:r>
              <a:rPr lang="pl-PL" sz="3200" i="1" dirty="0" smtClean="0">
                <a:latin typeface="Bell MT" pitchFamily="18" charset="0"/>
              </a:rPr>
              <a:t>miech rozja</a:t>
            </a:r>
            <a:r>
              <a:rPr lang="pl-PL" sz="3000" i="1" dirty="0" smtClean="0">
                <a:latin typeface="Bell MT" pitchFamily="18" charset="0"/>
              </a:rPr>
              <a:t>ś</a:t>
            </a:r>
            <a:r>
              <a:rPr lang="pl-PL" sz="3200" i="1" dirty="0" smtClean="0">
                <a:latin typeface="Bell MT" pitchFamily="18" charset="0"/>
              </a:rPr>
              <a:t>nia  najbardziej pochmurny dzień</a:t>
            </a:r>
            <a:endParaRPr lang="pl-PL" sz="3200" i="1" dirty="0">
              <a:latin typeface="Bell MT" pitchFamily="18" charset="0"/>
            </a:endParaRPr>
          </a:p>
        </p:txBody>
      </p:sp>
      <p:pic>
        <p:nvPicPr>
          <p:cNvPr id="7" name="Symbol zastępczy zawartości 6" descr="DPS teresa 001 ver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7992888" cy="5227021"/>
          </a:xfrm>
          <a:ln w="190500" cap="sq">
            <a:solidFill>
              <a:srgbClr val="C8C6BD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riblet"/>
            <a:extrusionClr>
              <a:srgbClr val="000000"/>
            </a:extrusionClr>
          </a:sp3d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l-PL" sz="3200" i="1" dirty="0" smtClean="0">
                <a:latin typeface="Bell MT" pitchFamily="18" charset="0"/>
              </a:rPr>
              <a:t>Tomasz Jankowski – przy nim wszystko                staje się proste i łatwe</a:t>
            </a:r>
            <a:endParaRPr lang="pl-PL" sz="3200" i="1" dirty="0">
              <a:latin typeface="Bell MT" pitchFamily="18" charset="0"/>
            </a:endParaRPr>
          </a:p>
        </p:txBody>
      </p:sp>
      <p:pic>
        <p:nvPicPr>
          <p:cNvPr id="7" name="Symbol zastępczy zawartości 6" descr="jt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7704856" cy="5053772"/>
          </a:xfrm>
          <a:effectLst>
            <a:reflection blurRad="12700" stA="30000" endPos="30000" dist="5000" dir="5400000" sy="-100000" algn="bl" rotWithShape="0"/>
            <a:softEdge rad="31750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2340768" y="1484784"/>
            <a:ext cx="9144000" cy="2276871"/>
          </a:xfrm>
        </p:spPr>
        <p:txBody>
          <a:bodyPr/>
          <a:lstStyle/>
          <a:p>
            <a:r>
              <a:rPr lang="pl-PL" sz="3400" i="1" dirty="0" smtClean="0">
                <a:latin typeface="Bell MT" pitchFamily="18" charset="0"/>
              </a:rPr>
              <a:t>Monika Białoszewska </a:t>
            </a:r>
            <a:br>
              <a:rPr lang="pl-PL" sz="3400" i="1" dirty="0" smtClean="0">
                <a:latin typeface="Bell MT" pitchFamily="18" charset="0"/>
              </a:rPr>
            </a:br>
            <a:r>
              <a:rPr lang="pl-PL" sz="3400" i="1" dirty="0" smtClean="0">
                <a:latin typeface="Bell MT" pitchFamily="18" charset="0"/>
              </a:rPr>
              <a:t>– w jej obecności </a:t>
            </a:r>
            <a:br>
              <a:rPr lang="pl-PL" sz="3400" i="1" dirty="0" smtClean="0">
                <a:latin typeface="Bell MT" pitchFamily="18" charset="0"/>
              </a:rPr>
            </a:br>
            <a:r>
              <a:rPr lang="pl-PL" sz="3400" i="1" dirty="0" smtClean="0">
                <a:latin typeface="Bell MT" pitchFamily="18" charset="0"/>
              </a:rPr>
              <a:t>matematyka </a:t>
            </a:r>
            <a:br>
              <a:rPr lang="pl-PL" sz="3400" i="1" dirty="0" smtClean="0">
                <a:latin typeface="Bell MT" pitchFamily="18" charset="0"/>
              </a:rPr>
            </a:br>
            <a:r>
              <a:rPr lang="pl-PL" sz="3400" i="1" dirty="0" smtClean="0">
                <a:latin typeface="Bell MT" pitchFamily="18" charset="0"/>
              </a:rPr>
              <a:t>nie sprawia najmniejszych</a:t>
            </a:r>
            <a:br>
              <a:rPr lang="pl-PL" sz="3400" i="1" dirty="0" smtClean="0">
                <a:latin typeface="Bell MT" pitchFamily="18" charset="0"/>
              </a:rPr>
            </a:br>
            <a:r>
              <a:rPr lang="pl-PL" sz="3400" i="1" dirty="0" smtClean="0">
                <a:latin typeface="Bell MT" pitchFamily="18" charset="0"/>
              </a:rPr>
              <a:t>problemów</a:t>
            </a:r>
            <a:endParaRPr lang="pl-PL" sz="3400" i="1" dirty="0">
              <a:latin typeface="Bell MT" pitchFamily="18" charset="0"/>
            </a:endParaRPr>
          </a:p>
        </p:txBody>
      </p:sp>
      <p:pic>
        <p:nvPicPr>
          <p:cNvPr id="5" name="Symbol zastępczy zawartości 6" descr="Monika Białoszewska ver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263791"/>
            <a:ext cx="5364088" cy="6594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0"/>
          </a:effectLst>
          <a:scene3d>
            <a:camera prst="isometricOffAxis2Left"/>
            <a:lightRig rig="threePt" dir="t"/>
          </a:scene3d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l-PL" sz="3300" i="1" dirty="0" smtClean="0">
                <a:latin typeface="Bell MT" pitchFamily="18" charset="0"/>
              </a:rPr>
              <a:t>Kamil Przyborowski -  pomo</a:t>
            </a:r>
            <a:r>
              <a:rPr lang="pl-PL" sz="2900" i="1" dirty="0" smtClean="0">
                <a:latin typeface="Bell MT" pitchFamily="18" charset="0"/>
              </a:rPr>
              <a:t>ż</a:t>
            </a:r>
            <a:r>
              <a:rPr lang="pl-PL" sz="3300" i="1" dirty="0" smtClean="0">
                <a:latin typeface="Bell MT" pitchFamily="18" charset="0"/>
              </a:rPr>
              <a:t>e w nauce, doradzi, </a:t>
            </a:r>
            <a:br>
              <a:rPr lang="pl-PL" sz="3300" i="1" dirty="0" smtClean="0">
                <a:latin typeface="Bell MT" pitchFamily="18" charset="0"/>
              </a:rPr>
            </a:br>
            <a:r>
              <a:rPr lang="pl-PL" sz="3300" i="1" dirty="0" smtClean="0">
                <a:latin typeface="Bell MT" pitchFamily="18" charset="0"/>
              </a:rPr>
              <a:t>a kiedy potrzeba - skarci</a:t>
            </a:r>
            <a:endParaRPr lang="pl-PL" sz="3300" i="1" dirty="0">
              <a:latin typeface="Bell MT" pitchFamily="18" charset="0"/>
            </a:endParaRPr>
          </a:p>
        </p:txBody>
      </p:sp>
      <p:pic>
        <p:nvPicPr>
          <p:cNvPr id="7" name="Symbol zastępczy zawartości 6" descr="Kamil świetlic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27584" y="1268760"/>
            <a:ext cx="7560840" cy="5346594"/>
          </a:xfrm>
          <a:effectLst>
            <a:softEdge rad="112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756592" y="5229200"/>
            <a:ext cx="8229600" cy="1143000"/>
          </a:xfrm>
        </p:spPr>
        <p:txBody>
          <a:bodyPr/>
          <a:lstStyle/>
          <a:p>
            <a:r>
              <a:rPr lang="pl-PL" sz="3600" i="1" dirty="0" smtClean="0">
                <a:latin typeface="Bell MT" pitchFamily="18" charset="0"/>
              </a:rPr>
              <a:t>Milena Patrycja Miecznikowska </a:t>
            </a:r>
            <a:br>
              <a:rPr lang="pl-PL" sz="3600" i="1" dirty="0" smtClean="0">
                <a:latin typeface="Bell MT" pitchFamily="18" charset="0"/>
              </a:rPr>
            </a:br>
            <a:r>
              <a:rPr lang="pl-PL" sz="3600" i="1" dirty="0" smtClean="0">
                <a:latin typeface="Bell MT" pitchFamily="18" charset="0"/>
              </a:rPr>
              <a:t>– jak łatwo przy niej czytać</a:t>
            </a:r>
            <a:endParaRPr lang="pl-PL" sz="3600" i="1" dirty="0">
              <a:latin typeface="Bell MT" pitchFamily="18" charset="0"/>
            </a:endParaRPr>
          </a:p>
        </p:txBody>
      </p:sp>
      <p:pic>
        <p:nvPicPr>
          <p:cNvPr id="9" name="Symbol zastępczy zawartości 8" descr="Zdjęcie1352d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467526"/>
            <a:ext cx="8577890" cy="483368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317500"/>
          </a:effectLst>
          <a:scene3d>
            <a:camera prst="isometricOffAxis2Left"/>
            <a:lightRig rig="threePt" dir="t"/>
          </a:scene3d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Ania Olbryś MBP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53932" y="620688"/>
            <a:ext cx="7663523" cy="4824536"/>
          </a:xfrm>
          <a:ln w="228600" cap="sq" cmpd="thickThin">
            <a:solidFill>
              <a:schemeClr val="accent1">
                <a:lumMod val="75000"/>
              </a:schemeClr>
            </a:solidFill>
            <a:miter lim="800000"/>
          </a:ln>
          <a:effectLst>
            <a:innerShdw blurRad="76200">
              <a:srgbClr val="000000"/>
            </a:innerShdw>
            <a:softEdge rad="31750"/>
          </a:effectLst>
          <a:scene3d>
            <a:camera prst="isometricOffAxis2Left"/>
            <a:lightRig rig="threePt" dir="t"/>
          </a:scene3d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-1116632" y="5517232"/>
            <a:ext cx="8229600" cy="1143000"/>
          </a:xfrm>
        </p:spPr>
        <p:txBody>
          <a:bodyPr/>
          <a:lstStyle/>
          <a:p>
            <a:r>
              <a:rPr lang="pl-PL" sz="3200" i="1" dirty="0" smtClean="0">
                <a:latin typeface="Bell MT" pitchFamily="18" charset="0"/>
              </a:rPr>
              <a:t>Anna Olbryś – w bibliotece te</a:t>
            </a:r>
            <a:r>
              <a:rPr lang="pl-PL" sz="2900" i="1" dirty="0" smtClean="0">
                <a:latin typeface="Bell MT" pitchFamily="18" charset="0"/>
              </a:rPr>
              <a:t>ż</a:t>
            </a:r>
            <a:r>
              <a:rPr lang="pl-PL" sz="3200" i="1" dirty="0" smtClean="0">
                <a:latin typeface="Bell MT" pitchFamily="18" charset="0"/>
              </a:rPr>
              <a:t> mo</a:t>
            </a:r>
            <a:r>
              <a:rPr lang="pl-PL" sz="2900" i="1" dirty="0" smtClean="0">
                <a:latin typeface="Bell MT" pitchFamily="18" charset="0"/>
              </a:rPr>
              <a:t>ż</a:t>
            </a:r>
            <a:r>
              <a:rPr lang="pl-PL" sz="3200" i="1" dirty="0" smtClean="0">
                <a:latin typeface="Bell MT" pitchFamily="18" charset="0"/>
              </a:rPr>
              <a:t>na </a:t>
            </a:r>
            <a:br>
              <a:rPr lang="pl-PL" sz="3200" i="1" dirty="0" smtClean="0">
                <a:latin typeface="Bell MT" pitchFamily="18" charset="0"/>
              </a:rPr>
            </a:br>
            <a:r>
              <a:rPr lang="pl-PL" sz="3200" i="1" dirty="0" smtClean="0">
                <a:latin typeface="Bell MT" pitchFamily="18" charset="0"/>
              </a:rPr>
              <a:t>nauczyć się zdrowego </a:t>
            </a:r>
            <a:r>
              <a:rPr lang="pl-PL" sz="2900" i="1" dirty="0" smtClean="0">
                <a:latin typeface="Bell MT" pitchFamily="18" charset="0"/>
              </a:rPr>
              <a:t>ż</a:t>
            </a:r>
            <a:r>
              <a:rPr lang="pl-PL" sz="3200" i="1" dirty="0" smtClean="0">
                <a:latin typeface="Bell MT" pitchFamily="18" charset="0"/>
              </a:rPr>
              <a:t>ywienia</a:t>
            </a: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Tahoma"/>
        <a:ea typeface="Lucida Sans Unicode"/>
        <a:cs typeface="Lucida Sans Unicode"/>
      </a:majorFont>
      <a:minorFont>
        <a:latin typeface="Tahoma"/>
        <a:ea typeface="Lucida Sans Unicode"/>
        <a:cs typeface="Lucida Sans Unicode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7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7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charset="0"/>
            <a:cs typeface="Lucida Sans Unicode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154</Words>
  <Application>Microsoft Office PowerPoint</Application>
  <PresentationFormat>Pokaz na ekranie (4:3)</PresentationFormat>
  <Paragraphs>27</Paragraphs>
  <Slides>17</Slides>
  <Notes>3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1_Projekt domyślny</vt:lpstr>
      <vt:lpstr>Wolontariusz Roku 2013</vt:lpstr>
      <vt:lpstr>Paulina Przybysz  – Mały Wolontariusz Roku 2013</vt:lpstr>
      <vt:lpstr>Alina Grażyna Baraniecka – jak magnez przyciąga  dzieci na dodatkowe zajęcia z matematyki</vt:lpstr>
      <vt:lpstr>Teresa Szlachetka -  jej uśmiech rozjaśnia  najbardziej pochmurny dzień</vt:lpstr>
      <vt:lpstr>Tomasz Jankowski – przy nim wszystko                staje się proste i łatwe</vt:lpstr>
      <vt:lpstr>Monika Białoszewska  – w jej obecności  matematyka  nie sprawia najmniejszych problemów</vt:lpstr>
      <vt:lpstr>Kamil Przyborowski -  pomoże w nauce, doradzi,  a kiedy potrzeba - skarci</vt:lpstr>
      <vt:lpstr>Milena Patrycja Miecznikowska  – jak łatwo przy niej czytać</vt:lpstr>
      <vt:lpstr>Anna Olbryś – w bibliotece też można  nauczyć się zdrowego żywienia</vt:lpstr>
      <vt:lpstr>Monika Rosińska – przez trzy lata swojego pobytu                       w Środowiskowym Domu Samopomocy pozyskała serca wszystkich domowników </vt:lpstr>
      <vt:lpstr>Elżbieta Grzyb,  Katarzyna Sopuch,  Grzegorz Chudy, Mateusz Ciosek </vt:lpstr>
      <vt:lpstr>Marta Nowotka -  odpowiedzialnie i sumiennie                                        wykonuje powierzone obowiązki </vt:lpstr>
      <vt:lpstr>Paulina Borczak – sprawia, że w jej towarzystwie  dzieci czują się bezpiecznie</vt:lpstr>
      <vt:lpstr>Damian Benbenkowski  – wolontariat jest  jego drugim życiem,  statuetkę Wolontariusz Roku  zdobył już jako  Mały Wolontariusz</vt:lpstr>
      <vt:lpstr>Paulina Łazicka – szybko pozyskała  sympatię i zaufanie przedszkolaków</vt:lpstr>
      <vt:lpstr>Joanna Hermanowicz i Ewa Miecznikowska </vt:lpstr>
      <vt:lpstr>Wolontariusz Roku 2013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Wolontariusz Roku 2008</dc:title>
  <dc:creator>MSHOME</dc:creator>
  <cp:lastModifiedBy>N</cp:lastModifiedBy>
  <cp:revision>154</cp:revision>
  <dcterms:modified xsi:type="dcterms:W3CDTF">2013-12-05T13:07:51Z</dcterms:modified>
</cp:coreProperties>
</file>